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7" r:id="rId2"/>
    <p:sldId id="2147375151" r:id="rId3"/>
    <p:sldId id="2147375152" r:id="rId4"/>
    <p:sldId id="275" r:id="rId5"/>
    <p:sldId id="2147375140" r:id="rId6"/>
    <p:sldId id="260" r:id="rId7"/>
    <p:sldId id="2147375143" r:id="rId8"/>
    <p:sldId id="268" r:id="rId9"/>
    <p:sldId id="2147375144" r:id="rId10"/>
    <p:sldId id="2147375146" r:id="rId11"/>
    <p:sldId id="2147375145" r:id="rId12"/>
    <p:sldId id="2147375147" r:id="rId13"/>
    <p:sldId id="2147375149" r:id="rId14"/>
    <p:sldId id="2147375148" r:id="rId15"/>
    <p:sldId id="2147375150" r:id="rId16"/>
    <p:sldId id="25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A45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420" autoAdjust="0"/>
    <p:restoredTop sz="94660"/>
  </p:normalViewPr>
  <p:slideViewPr>
    <p:cSldViewPr snapToGrid="0">
      <p:cViewPr varScale="1">
        <p:scale>
          <a:sx n="142" d="100"/>
          <a:sy n="142" d="100"/>
        </p:scale>
        <p:origin x="3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svg>
</file>

<file path=ppt/media/image5.jpe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46F73F-A4FC-4E23-A385-ED2C63F966AF}" type="datetimeFigureOut">
              <a:rPr lang="en-US" smtClean="0"/>
              <a:t>9/14/23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981EF5-E08A-4830-A2A9-3CF4C2BB1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3379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6B53C8-14E4-49A7-A1A5-3BF810B81EBE}" type="slidenum">
              <a:rPr lang="en-GB" smtClean="0"/>
              <a:pPr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4059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6B53C8-14E4-49A7-A1A5-3BF810B81EBE}" type="slidenum">
              <a:rPr lang="en-GB" smtClean="0"/>
              <a:pPr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50040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6B53C8-14E4-49A7-A1A5-3BF810B81EBE}" type="slidenum">
              <a:rPr lang="en-GB" smtClean="0"/>
              <a:pPr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86331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6B53C8-14E4-49A7-A1A5-3BF810B81EBE}" type="slidenum">
              <a:rPr lang="en-GB" smtClean="0"/>
              <a:pPr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54868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03CF3-BB24-5AD0-DEC3-AA43265B01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D1572D-7C93-E416-B917-BCE1D2DC91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9065F5-0A09-76D2-8836-0B1843D7B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E5A9A-D200-4ACF-955A-0A288F486374}" type="datetimeFigureOut">
              <a:rPr lang="en-US" smtClean="0"/>
              <a:t>9/14/23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32C03F-B622-22A2-78AD-BE0D30620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783F11-645F-5314-05E7-4AFE391AA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8D3C-60DE-44D7-AC28-B734FD939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204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B3A3E-0F0C-7130-1F45-E2BBA92350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22BD96-9BE0-C1AF-88CE-BB3AF4A8B3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EBC026-C095-D0F3-C91E-77468C0205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E5A9A-D200-4ACF-955A-0A288F486374}" type="datetimeFigureOut">
              <a:rPr lang="en-US" smtClean="0"/>
              <a:t>9/14/23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4104A8-3545-110D-93E3-C380F065BF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25B09D-7993-567F-6B26-51B71A1A4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8D3C-60DE-44D7-AC28-B734FD939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7879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B0548A8-3D35-9030-D5C7-AAF03CF10E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D84CFA-F287-5E14-EE42-7D4ECA088B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23B02E-FD53-66B9-7B83-11986B0B26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E5A9A-D200-4ACF-955A-0A288F486374}" type="datetimeFigureOut">
              <a:rPr lang="en-US" smtClean="0"/>
              <a:t>9/14/23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039D32-2F83-5E7A-1F65-0F8A77FD1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ACC282-89AB-5C59-55CF-6FE7A8864E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8D3C-60DE-44D7-AC28-B734FD939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7844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49E427-2761-7647-66B6-7F4E74DC0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84F96A-10C1-CBD5-B0D6-F29E70065A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66A98A-DC52-A88D-7519-69C77A99A2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E5A9A-D200-4ACF-955A-0A288F486374}" type="datetimeFigureOut">
              <a:rPr lang="en-US" smtClean="0"/>
              <a:t>9/14/23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BC8A4C-2B8F-D279-48E6-DA9490C09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C1437-B5DD-421D-0A24-E79B5FA76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8D3C-60DE-44D7-AC28-B734FD939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281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CBDDA-D3CB-6929-94A8-73F465906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C0BC60-ECFC-89D5-0092-5086435093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2B9439-CF0E-05E2-E38F-188143717A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E5A9A-D200-4ACF-955A-0A288F486374}" type="datetimeFigureOut">
              <a:rPr lang="en-US" smtClean="0"/>
              <a:t>9/14/23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157AE0-6CBD-B555-3707-0764B5283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9FCD48-8E05-8674-497B-A1DA9AFEF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8D3C-60DE-44D7-AC28-B734FD939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9432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A5BD1-81A1-AD1D-A9E4-987A1F925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086F72-B350-7066-B093-8389D20A6C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4A73F9-0172-43BF-CD6E-097B4C9E60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2FD263-99CB-B561-2735-ECEA24504D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E5A9A-D200-4ACF-955A-0A288F486374}" type="datetimeFigureOut">
              <a:rPr lang="en-US" smtClean="0"/>
              <a:t>9/14/23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F7E272-9216-4694-33A2-0E6C9D46B2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07B9D1-9D0A-B898-116C-F7433867D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8D3C-60DE-44D7-AC28-B734FD939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1283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7A5B5-EF80-00C1-EC4E-E686AEF60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B0A94E-33D9-EE6E-6A94-861FD9B588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351644-97C0-05B7-6F48-D138E8F2B1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FEE4A50-0482-0D90-3EDB-568411EAC9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B247E1-A007-A0EA-C70A-DC13488D39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A0A191D-2AAD-8DBB-6B4D-C2177924E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E5A9A-D200-4ACF-955A-0A288F486374}" type="datetimeFigureOut">
              <a:rPr lang="en-US" smtClean="0"/>
              <a:t>9/14/23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430F67-0FAE-4918-6F5F-8BFF99FE35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0708618-13F6-E6B6-0AF9-D9F6FE0D1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8D3C-60DE-44D7-AC28-B734FD939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841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ED23E-A8E4-8273-5428-20E4C6CA3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540898-22A6-201C-510B-47D415F31B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E5A9A-D200-4ACF-955A-0A288F486374}" type="datetimeFigureOut">
              <a:rPr lang="en-US" smtClean="0"/>
              <a:t>9/14/23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87EF12-E838-33E2-3333-C197E9A879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98201D-0ADE-D15C-D4A4-DF142E46D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8D3C-60DE-44D7-AC28-B734FD939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9960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EBA3F88-8A42-3BF7-9E71-E1412798D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E5A9A-D200-4ACF-955A-0A288F486374}" type="datetimeFigureOut">
              <a:rPr lang="en-US" smtClean="0"/>
              <a:t>9/14/23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4AFD3B-FA21-2BBD-B7A2-333E32D4A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42CC26-F373-A28F-CBC8-997FEE4435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8D3C-60DE-44D7-AC28-B734FD939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689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B56A8-5C13-DB09-15D3-DBE35C14C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CFAA4A-1FCE-79D9-1661-3F7465FD57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6D44CF-F08C-A2E7-B07F-A7EF261A50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95BB13-2E58-FBD9-9E40-399DF94FB3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E5A9A-D200-4ACF-955A-0A288F486374}" type="datetimeFigureOut">
              <a:rPr lang="en-US" smtClean="0"/>
              <a:t>9/14/23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7092E8-1EC0-1B75-5CC8-7D6A394A6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9E6414-E160-D10A-118B-0FF81D4CF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8D3C-60DE-44D7-AC28-B734FD939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3274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AB9F94-6440-2A8A-0E4C-FE1B0A1D5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CFFB212-6C41-6226-9CE2-3DEB0100CE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75BA32-445F-4423-F8C3-88C17DF8ED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52DAFA-6E12-002D-36BB-685028C026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E5A9A-D200-4ACF-955A-0A288F486374}" type="datetimeFigureOut">
              <a:rPr lang="en-US" smtClean="0"/>
              <a:t>9/14/23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5DA783-B37A-E4BD-F1E4-E391E0C20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5C902B-4742-C104-7696-01061E338C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3A8D3C-60DE-44D7-AC28-B734FD939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9836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633D6EA-19A1-6209-0D36-83D88C39CE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7D2FB0-5EB3-EEB0-9D12-EE43E67EA1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717F6D-00DE-384C-F056-172C815872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9E5A9A-D200-4ACF-955A-0A288F486374}" type="datetimeFigureOut">
              <a:rPr lang="en-US" smtClean="0"/>
              <a:t>9/14/23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0043D5-4397-18B0-B2C8-DBBD5B8ED7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29B73B-0D45-FDCB-4134-825B3F017F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3A8D3C-60DE-44D7-AC28-B734FD939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4228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posit-conf-2023/r-pharma" TargetMode="External"/><Relationship Id="rId5" Type="http://schemas.openxmlformats.org/officeDocument/2006/relationships/hyperlink" Target="https://rstudio.cloud/spaces/291680" TargetMode="External"/><Relationship Id="rId4" Type="http://schemas.openxmlformats.org/officeDocument/2006/relationships/hyperlink" Target="https://posit.cloud/spaces/397259/join?access_code=v1QYZGBMTduRTPetsN6fPKsfH-wLN4Pl9b3ydlkY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4FA512EC-FA29-BB6C-43DB-19B94ED769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pic>
        <p:nvPicPr>
          <p:cNvPr id="2050" name="Picture 2" descr="illustration">
            <a:extLst>
              <a:ext uri="{FF2B5EF4-FFF2-40B4-BE49-F238E27FC236}">
                <a16:creationId xmlns:a16="http://schemas.microsoft.com/office/drawing/2014/main" id="{7CDD56E5-7702-7FDB-40D4-2FD1BD8069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4960" y="4633408"/>
            <a:ext cx="1915389" cy="1915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3661F30-156A-1BE5-D2AB-25220E570532}"/>
              </a:ext>
            </a:extLst>
          </p:cNvPr>
          <p:cNvSpPr txBox="1"/>
          <p:nvPr/>
        </p:nvSpPr>
        <p:spPr>
          <a:xfrm>
            <a:off x="6096000" y="6425209"/>
            <a:ext cx="6096000" cy="41549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bIns="0" anchor="b" anchorCtr="1">
            <a:spAutoFit/>
          </a:bodyPr>
          <a:lstStyle/>
          <a:p>
            <a:pPr algn="ctr"/>
            <a:r>
              <a:rPr lang="en-US" sz="2400" dirty="0" err="1">
                <a:solidFill>
                  <a:schemeClr val="bg1"/>
                </a:solidFill>
              </a:rPr>
              <a:t>WiFi</a:t>
            </a:r>
            <a:r>
              <a:rPr lang="en-US" sz="24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: Posit Conf 2023    Password: conf2023</a:t>
            </a:r>
          </a:p>
        </p:txBody>
      </p:sp>
    </p:spTree>
    <p:extLst>
      <p:ext uri="{BB962C8B-B14F-4D97-AF65-F5344CB8AC3E}">
        <p14:creationId xmlns:p14="http://schemas.microsoft.com/office/powerpoint/2010/main" val="20139630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4340A3C-3B17-0E76-CF8A-E17EE467E3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8219091-85C3-8E85-0A14-3B92F3B0FE80}"/>
              </a:ext>
            </a:extLst>
          </p:cNvPr>
          <p:cNvSpPr/>
          <p:nvPr/>
        </p:nvSpPr>
        <p:spPr>
          <a:xfrm>
            <a:off x="0" y="1232909"/>
            <a:ext cx="6708808" cy="3358341"/>
          </a:xfrm>
          <a:prstGeom prst="rect">
            <a:avLst/>
          </a:prstGeom>
          <a:noFill/>
          <a:ln w="571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8C846CC-49CC-6A70-7B17-96DEA55BA983}"/>
              </a:ext>
            </a:extLst>
          </p:cNvPr>
          <p:cNvSpPr/>
          <p:nvPr/>
        </p:nvSpPr>
        <p:spPr>
          <a:xfrm>
            <a:off x="260044" y="2450414"/>
            <a:ext cx="596939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Edit Window/Source</a:t>
            </a:r>
          </a:p>
        </p:txBody>
      </p:sp>
    </p:spTree>
    <p:extLst>
      <p:ext uri="{BB962C8B-B14F-4D97-AF65-F5344CB8AC3E}">
        <p14:creationId xmlns:p14="http://schemas.microsoft.com/office/powerpoint/2010/main" val="19013345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4340A3C-3B17-0E76-CF8A-E17EE467E3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8219091-85C3-8E85-0A14-3B92F3B0FE80}"/>
              </a:ext>
            </a:extLst>
          </p:cNvPr>
          <p:cNvSpPr/>
          <p:nvPr/>
        </p:nvSpPr>
        <p:spPr>
          <a:xfrm>
            <a:off x="0" y="4591251"/>
            <a:ext cx="6708808" cy="2266749"/>
          </a:xfrm>
          <a:prstGeom prst="rect">
            <a:avLst/>
          </a:prstGeom>
          <a:noFill/>
          <a:ln w="571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8C846CC-49CC-6A70-7B17-96DEA55BA983}"/>
              </a:ext>
            </a:extLst>
          </p:cNvPr>
          <p:cNvSpPr/>
          <p:nvPr/>
        </p:nvSpPr>
        <p:spPr>
          <a:xfrm>
            <a:off x="1775811" y="5262960"/>
            <a:ext cx="242245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Console</a:t>
            </a:r>
          </a:p>
        </p:txBody>
      </p:sp>
    </p:spTree>
    <p:extLst>
      <p:ext uri="{BB962C8B-B14F-4D97-AF65-F5344CB8AC3E}">
        <p14:creationId xmlns:p14="http://schemas.microsoft.com/office/powerpoint/2010/main" val="8035721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4340A3C-3B17-0E76-CF8A-E17EE467E3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8219091-85C3-8E85-0A14-3B92F3B0FE80}"/>
              </a:ext>
            </a:extLst>
          </p:cNvPr>
          <p:cNvSpPr/>
          <p:nvPr/>
        </p:nvSpPr>
        <p:spPr>
          <a:xfrm>
            <a:off x="6583680" y="3078334"/>
            <a:ext cx="5608320" cy="3779666"/>
          </a:xfrm>
          <a:prstGeom prst="rect">
            <a:avLst/>
          </a:prstGeom>
          <a:noFill/>
          <a:ln w="571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8C846CC-49CC-6A70-7B17-96DEA55BA983}"/>
              </a:ext>
            </a:extLst>
          </p:cNvPr>
          <p:cNvSpPr/>
          <p:nvPr/>
        </p:nvSpPr>
        <p:spPr>
          <a:xfrm>
            <a:off x="7919396" y="5670284"/>
            <a:ext cx="270413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File Pane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2DDE3647-F280-0BA4-469D-D2AAF56E40FF}"/>
              </a:ext>
            </a:extLst>
          </p:cNvPr>
          <p:cNvCxnSpPr>
            <a:cxnSpLocks/>
          </p:cNvCxnSpPr>
          <p:nvPr/>
        </p:nvCxnSpPr>
        <p:spPr>
          <a:xfrm flipH="1" flipV="1">
            <a:off x="6957753" y="3333404"/>
            <a:ext cx="2111432" cy="233688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5040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4340A3C-3B17-0E76-CF8A-E17EE467E3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8219091-85C3-8E85-0A14-3B92F3B0FE80}"/>
              </a:ext>
            </a:extLst>
          </p:cNvPr>
          <p:cNvSpPr/>
          <p:nvPr/>
        </p:nvSpPr>
        <p:spPr>
          <a:xfrm>
            <a:off x="6583680" y="3078334"/>
            <a:ext cx="5608320" cy="3779666"/>
          </a:xfrm>
          <a:prstGeom prst="rect">
            <a:avLst/>
          </a:prstGeom>
          <a:noFill/>
          <a:ln w="571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8C846CC-49CC-6A70-7B17-96DEA55BA983}"/>
              </a:ext>
            </a:extLst>
          </p:cNvPr>
          <p:cNvSpPr/>
          <p:nvPr/>
        </p:nvSpPr>
        <p:spPr>
          <a:xfrm>
            <a:off x="7852071" y="5670284"/>
            <a:ext cx="283879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Plot Pane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2DDE3647-F280-0BA4-469D-D2AAF56E40FF}"/>
              </a:ext>
            </a:extLst>
          </p:cNvPr>
          <p:cNvCxnSpPr>
            <a:cxnSpLocks/>
          </p:cNvCxnSpPr>
          <p:nvPr/>
        </p:nvCxnSpPr>
        <p:spPr>
          <a:xfrm flipH="1" flipV="1">
            <a:off x="7276408" y="3333404"/>
            <a:ext cx="2111432" cy="233688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74806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4340A3C-3B17-0E76-CF8A-E17EE467E3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8219091-85C3-8E85-0A14-3B92F3B0FE80}"/>
              </a:ext>
            </a:extLst>
          </p:cNvPr>
          <p:cNvSpPr/>
          <p:nvPr/>
        </p:nvSpPr>
        <p:spPr>
          <a:xfrm>
            <a:off x="6583680" y="3078334"/>
            <a:ext cx="5608320" cy="3779666"/>
          </a:xfrm>
          <a:prstGeom prst="rect">
            <a:avLst/>
          </a:prstGeom>
          <a:noFill/>
          <a:ln w="571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8C846CC-49CC-6A70-7B17-96DEA55BA983}"/>
              </a:ext>
            </a:extLst>
          </p:cNvPr>
          <p:cNvSpPr/>
          <p:nvPr/>
        </p:nvSpPr>
        <p:spPr>
          <a:xfrm>
            <a:off x="7759898" y="5670284"/>
            <a:ext cx="302313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Help Pane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2DDE3647-F280-0BA4-469D-D2AAF56E40FF}"/>
              </a:ext>
            </a:extLst>
          </p:cNvPr>
          <p:cNvCxnSpPr>
            <a:cxnSpLocks/>
          </p:cNvCxnSpPr>
          <p:nvPr/>
        </p:nvCxnSpPr>
        <p:spPr>
          <a:xfrm flipH="1" flipV="1">
            <a:off x="7880466" y="3253739"/>
            <a:ext cx="2111432" cy="233688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88539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4340A3C-3B17-0E76-CF8A-E17EE467E3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8219091-85C3-8E85-0A14-3B92F3B0FE80}"/>
              </a:ext>
            </a:extLst>
          </p:cNvPr>
          <p:cNvSpPr/>
          <p:nvPr/>
        </p:nvSpPr>
        <p:spPr>
          <a:xfrm>
            <a:off x="6625244" y="1224598"/>
            <a:ext cx="5566756" cy="1917614"/>
          </a:xfrm>
          <a:prstGeom prst="rect">
            <a:avLst/>
          </a:prstGeom>
          <a:noFill/>
          <a:ln w="571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8C846CC-49CC-6A70-7B17-96DEA55BA983}"/>
              </a:ext>
            </a:extLst>
          </p:cNvPr>
          <p:cNvSpPr/>
          <p:nvPr/>
        </p:nvSpPr>
        <p:spPr>
          <a:xfrm>
            <a:off x="7640253" y="1871367"/>
            <a:ext cx="379443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Environment</a:t>
            </a:r>
          </a:p>
        </p:txBody>
      </p:sp>
    </p:spTree>
    <p:extLst>
      <p:ext uri="{BB962C8B-B14F-4D97-AF65-F5344CB8AC3E}">
        <p14:creationId xmlns:p14="http://schemas.microsoft.com/office/powerpoint/2010/main" val="17397319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78679B3B-2F54-D462-E166-1CF02CC626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1154647"/>
              </p:ext>
            </p:extLst>
          </p:nvPr>
        </p:nvGraphicFramePr>
        <p:xfrm>
          <a:off x="2953789" y="1147156"/>
          <a:ext cx="6284422" cy="5129698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3142211">
                  <a:extLst>
                    <a:ext uri="{9D8B030D-6E8A-4147-A177-3AD203B41FA5}">
                      <a16:colId xmlns:a16="http://schemas.microsoft.com/office/drawing/2014/main" val="1241666205"/>
                    </a:ext>
                  </a:extLst>
                </a:gridCol>
                <a:gridCol w="3142211">
                  <a:extLst>
                    <a:ext uri="{9D8B030D-6E8A-4147-A177-3AD203B41FA5}">
                      <a16:colId xmlns:a16="http://schemas.microsoft.com/office/drawing/2014/main" val="4150814846"/>
                    </a:ext>
                  </a:extLst>
                </a:gridCol>
              </a:tblGrid>
              <a:tr h="601618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effectLst/>
                        </a:rPr>
                        <a:t>Time</a:t>
                      </a:r>
                    </a:p>
                  </a:txBody>
                  <a:tcPr marL="123825" marR="123825" marT="57150" marB="5715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effectLst/>
                        </a:rPr>
                        <a:t>Activity</a:t>
                      </a:r>
                    </a:p>
                  </a:txBody>
                  <a:tcPr marL="123825" marR="123825" marT="57150" marB="5715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7330777"/>
                  </a:ext>
                </a:extLst>
              </a:tr>
              <a:tr h="56601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09:00 – 09:10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Introduction</a:t>
                      </a: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3882441753"/>
                  </a:ext>
                </a:extLst>
              </a:tr>
              <a:tr h="56601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09:10 - 10:30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Session 1 - </a:t>
                      </a:r>
                      <a:r>
                        <a:rPr lang="en-US" dirty="0" err="1">
                          <a:effectLst/>
                        </a:rPr>
                        <a:t>ADaM</a:t>
                      </a:r>
                      <a:endParaRPr lang="en-US" dirty="0">
                        <a:effectLst/>
                      </a:endParaRP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1904968509"/>
                  </a:ext>
                </a:extLst>
              </a:tr>
              <a:tr h="56601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10:30</a:t>
                      </a:r>
                      <a:r>
                        <a:rPr lang="en-US" dirty="0">
                          <a:effectLst/>
                        </a:rPr>
                        <a:t> - 11:00</a:t>
                      </a:r>
                    </a:p>
                  </a:txBody>
                  <a:tcPr marL="123825" marR="123825" marT="57150" marB="5715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Coffee break</a:t>
                      </a:r>
                    </a:p>
                  </a:txBody>
                  <a:tcPr marL="123825" marR="123825" marT="57150" marB="57150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3067770"/>
                  </a:ext>
                </a:extLst>
              </a:tr>
              <a:tr h="56601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11:00 - 12:30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Session 2 – ARDs and Displays</a:t>
                      </a: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4079285008"/>
                  </a:ext>
                </a:extLst>
              </a:tr>
              <a:tr h="56601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12:30 - 13:30</a:t>
                      </a:r>
                    </a:p>
                  </a:txBody>
                  <a:tcPr marL="123825" marR="123825" marT="57150" marB="5715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Lunch break</a:t>
                      </a:r>
                    </a:p>
                  </a:txBody>
                  <a:tcPr marL="123825" marR="123825" marT="57150" marB="57150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6871888"/>
                  </a:ext>
                </a:extLst>
              </a:tr>
              <a:tr h="56601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13:30 - 15:00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Session 3 - teal</a:t>
                      </a: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3707565019"/>
                  </a:ext>
                </a:extLst>
              </a:tr>
              <a:tr h="56601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15:00 - 15:30</a:t>
                      </a:r>
                    </a:p>
                  </a:txBody>
                  <a:tcPr marL="123825" marR="123825" marT="57150" marB="5715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Coffee break</a:t>
                      </a:r>
                    </a:p>
                  </a:txBody>
                  <a:tcPr marL="123825" marR="123825" marT="57150" marB="57150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5264316"/>
                  </a:ext>
                </a:extLst>
              </a:tr>
              <a:tr h="56601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15:30 - 17:00</a:t>
                      </a:r>
                    </a:p>
                  </a:txBody>
                  <a:tcPr marL="123825" marR="123825" marT="57150" marB="5715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Session 4 - Contributing</a:t>
                      </a:r>
                    </a:p>
                  </a:txBody>
                  <a:tcPr marL="123825" marR="123825" marT="57150" marB="57150" anchor="ctr"/>
                </a:tc>
                <a:extLst>
                  <a:ext uri="{0D108BD9-81ED-4DB2-BD59-A6C34878D82A}">
                    <a16:rowId xmlns:a16="http://schemas.microsoft.com/office/drawing/2014/main" val="14919656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78613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362B1-6FD8-3EA7-04D4-6B96A222E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90AF76-D8CC-AB32-22CC-EE0C7E8432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r>
              <a:rPr lang="en-US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There are gender-neutral bathrooms located are among the Grand Suite Bathrooms.</a:t>
            </a:r>
          </a:p>
          <a:p>
            <a:endParaRPr lang="en-US" dirty="0"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r>
              <a:rPr lang="en-US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There are two meditation/prayer rooms</a:t>
            </a:r>
          </a:p>
          <a:p>
            <a:pPr lvl="1"/>
            <a:r>
              <a:rPr lang="en-US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Grand Suite 2A and Grand Suite 2B	</a:t>
            </a:r>
          </a:p>
          <a:p>
            <a:pPr lvl="1"/>
            <a:r>
              <a:rPr lang="en-US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Open Sunday - Tuesday 7:30 a.m. - 7:00 p.m., Wednesday 8:00 a.m. - 6:00 p.m.</a:t>
            </a:r>
          </a:p>
          <a:p>
            <a:pPr lvl="1"/>
            <a:endParaRPr lang="en-US" dirty="0"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r>
              <a:rPr lang="en-US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The lactation room is located in Grand Suite 1. </a:t>
            </a:r>
          </a:p>
          <a:p>
            <a:pPr lvl="1"/>
            <a:r>
              <a:rPr lang="en-US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Sunday - Tuesday 7:30 a.m. - 7:00 p.m., Wednesday 8:00 a.m. - 6:00 p.m.</a:t>
            </a:r>
          </a:p>
          <a:p>
            <a:endParaRPr lang="en-US" dirty="0"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lvl="1"/>
            <a:endParaRPr lang="en-US" sz="3200" dirty="0">
              <a:latin typeface="Calibri" panose="020F0502020204030204" pitchFamily="34" charset="0"/>
            </a:endParaRPr>
          </a:p>
          <a:p>
            <a:pPr lvl="1"/>
            <a:endParaRPr lang="en-US" sz="3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6770D7-2012-A8CF-6807-2E57A06F9E06}"/>
              </a:ext>
            </a:extLst>
          </p:cNvPr>
          <p:cNvSpPr txBox="1"/>
          <p:nvPr/>
        </p:nvSpPr>
        <p:spPr>
          <a:xfrm>
            <a:off x="7207135" y="506768"/>
            <a:ext cx="3792680" cy="1055608"/>
          </a:xfrm>
          <a:prstGeom prst="roundRect">
            <a:avLst/>
          </a:prstGeom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n-US" sz="2800" dirty="0" err="1"/>
              <a:t>WiFi</a:t>
            </a:r>
            <a:r>
              <a:rPr lang="en-US" sz="2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: Posit Conf 2023</a:t>
            </a:r>
          </a:p>
          <a:p>
            <a:pPr algn="ctr"/>
            <a:r>
              <a:rPr lang="en-US" sz="2800" dirty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Password: conf2023</a:t>
            </a:r>
          </a:p>
        </p:txBody>
      </p:sp>
    </p:spTree>
    <p:extLst>
      <p:ext uri="{BB962C8B-B14F-4D97-AF65-F5344CB8AC3E}">
        <p14:creationId xmlns:p14="http://schemas.microsoft.com/office/powerpoint/2010/main" val="23328489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CB9188-3338-0060-F1CC-551838257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Conduct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3D0658-5637-A39E-6F52-6EC8A271B1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Participants who do not wish to be photographed have red lanyards; please note everyone's lanyard colors before taking a photo and respect their choices.</a:t>
            </a:r>
          </a:p>
          <a:p>
            <a:endParaRPr lang="en-US" dirty="0"/>
          </a:p>
          <a:p>
            <a:r>
              <a:rPr lang="en-US" dirty="0"/>
              <a:t>The Code of Conduct and COVID policies can be found at: </a:t>
            </a:r>
            <a:r>
              <a:rPr lang="en-US" b="1" dirty="0"/>
              <a:t>https://posit.co/code-of-conduct/</a:t>
            </a:r>
            <a:r>
              <a:rPr lang="en-US" dirty="0"/>
              <a:t>. </a:t>
            </a:r>
          </a:p>
          <a:p>
            <a:pPr lvl="1"/>
            <a:r>
              <a:rPr lang="en-US" dirty="0"/>
              <a:t>Please review them carefully. </a:t>
            </a:r>
          </a:p>
          <a:p>
            <a:pPr lvl="1"/>
            <a:r>
              <a:rPr lang="en-US" dirty="0"/>
              <a:t>You can report Code of Conduct violations in person, by email, or by phone. Please see the policy linked above for contact information.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7067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0C39466-95EE-4FE1-98DF-FBB1FB9E4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What to expect from this workshop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1C68FD-DD5A-461C-803F-98EA1537CB8B}"/>
              </a:ext>
            </a:extLst>
          </p:cNvPr>
          <p:cNvSpPr>
            <a:spLocks noGrp="1"/>
          </p:cNvSpPr>
          <p:nvPr>
            <p:ph idx="1"/>
          </p:nvPr>
        </p:nvSpPr>
        <p:spPr>
          <a:noFill/>
        </p:spPr>
        <p:txBody>
          <a:bodyPr/>
          <a:lstStyle/>
          <a:p>
            <a:r>
              <a:rPr lang="en-GB" dirty="0"/>
              <a:t>Learn about R packages to support Clinical Reporting in R </a:t>
            </a:r>
          </a:p>
          <a:p>
            <a:pPr lvl="1"/>
            <a:r>
              <a:rPr lang="en-US" dirty="0"/>
              <a:t>Create </a:t>
            </a:r>
            <a:r>
              <a:rPr lang="en-US" dirty="0" err="1"/>
              <a:t>ADaM</a:t>
            </a:r>
            <a:r>
              <a:rPr lang="en-US" dirty="0"/>
              <a:t> datasets,</a:t>
            </a:r>
          </a:p>
          <a:p>
            <a:pPr lvl="1"/>
            <a:r>
              <a:rPr lang="en-US" dirty="0"/>
              <a:t>Prepare ARD’s and Displays</a:t>
            </a:r>
          </a:p>
          <a:p>
            <a:pPr lvl="1"/>
            <a:r>
              <a:rPr lang="en-US" dirty="0"/>
              <a:t>Interactive shiny apps</a:t>
            </a:r>
          </a:p>
          <a:p>
            <a:pPr lvl="1"/>
            <a:endParaRPr lang="en-GB" dirty="0"/>
          </a:p>
          <a:p>
            <a:r>
              <a:rPr lang="en-GB" dirty="0"/>
              <a:t>Hands-on exercises</a:t>
            </a:r>
          </a:p>
          <a:p>
            <a:endParaRPr lang="en-GB" dirty="0"/>
          </a:p>
          <a:p>
            <a:r>
              <a:rPr lang="en-GB" dirty="0"/>
              <a:t>How to contribute back to the </a:t>
            </a:r>
            <a:r>
              <a:rPr lang="en-GB" dirty="0" err="1"/>
              <a:t>Pharmaverse</a:t>
            </a:r>
            <a:r>
              <a:rPr lang="en-GB" dirty="0"/>
              <a:t>!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A89E90-A5EF-44F4-9D6F-8948AC94E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124F8D-6A21-41BB-B641-CA493D4F9456}" type="datetime4">
              <a:rPr lang="en-GB" smtClean="0"/>
              <a:t>14 September 2023</a:t>
            </a:fld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3F39C1-2891-4B11-8EE4-BA27C1A6D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F533D-B52E-4A2F-BF72-0ADD2D94BD75}" type="slidenum">
              <a:rPr lang="en-GB" smtClean="0"/>
              <a:pPr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9489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EC145-DDD2-4B95-9EC1-E8D5B8EAA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Workshop Expectations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72A41C-E6AD-4038-94DE-97E45080CD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to do if you find a            ? </a:t>
            </a:r>
          </a:p>
          <a:p>
            <a:endParaRPr lang="en-US" dirty="0"/>
          </a:p>
          <a:p>
            <a:r>
              <a:rPr lang="en-US" dirty="0"/>
              <a:t>Ask questions</a:t>
            </a:r>
          </a:p>
          <a:p>
            <a:endParaRPr lang="en-US" dirty="0"/>
          </a:p>
          <a:p>
            <a:r>
              <a:rPr lang="en-US" dirty="0"/>
              <a:t>Be respectful to each other and yourself</a:t>
            </a:r>
          </a:p>
        </p:txBody>
      </p:sp>
      <p:pic>
        <p:nvPicPr>
          <p:cNvPr id="5" name="Graphic 4" descr="Bug with solid fill">
            <a:extLst>
              <a:ext uri="{FF2B5EF4-FFF2-40B4-BE49-F238E27FC236}">
                <a16:creationId xmlns:a16="http://schemas.microsoft.com/office/drawing/2014/main" id="{BFB70B39-F27D-4EB6-BAFF-1496C3EBD6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48200" y="154305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5807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2C4F82-1A00-44AF-9CE9-527EF7AA8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0675"/>
            <a:ext cx="10515600" cy="1325563"/>
          </a:xfrm>
        </p:spPr>
        <p:txBody>
          <a:bodyPr/>
          <a:lstStyle/>
          <a:p>
            <a:r>
              <a:rPr lang="en-US" dirty="0"/>
              <a:t>Workshop Instructors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65738FD8-BEE9-4669-B109-ED15C62856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290388" cy="4351338"/>
          </a:xfrm>
        </p:spPr>
        <p:txBody>
          <a:bodyPr/>
          <a:lstStyle/>
          <a:p>
            <a:r>
              <a:rPr lang="en-GB" dirty="0"/>
              <a:t>Who are we?</a:t>
            </a:r>
          </a:p>
          <a:p>
            <a:r>
              <a:rPr lang="en-GB" dirty="0"/>
              <a:t>What do we do?</a:t>
            </a:r>
          </a:p>
          <a:p>
            <a:r>
              <a:rPr lang="en-GB" dirty="0"/>
              <a:t>Why are we here?</a:t>
            </a:r>
          </a:p>
          <a:p>
            <a:endParaRPr lang="en-GB" dirty="0"/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A8F49C6-FCF8-4D3C-9654-8CDA6C2D22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90426-9D2D-4F00-A428-511448A9836C}" type="datetime4">
              <a:rPr lang="en-GB" smtClean="0"/>
              <a:t>14 September 2023</a:t>
            </a:fld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907251-B3FE-49FD-B17E-DDBCD7AF3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F533D-B52E-4A2F-BF72-0ADD2D94BD75}" type="slidenum">
              <a:rPr lang="en-GB" smtClean="0"/>
              <a:pPr/>
              <a:t>6</a:t>
            </a:fld>
            <a:endParaRPr lang="en-GB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8938EE96-4E06-4D2B-87E2-DE475BAA88E9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9664063" y="2043660"/>
            <a:ext cx="2096541" cy="349088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GB" sz="2000" b="1" dirty="0"/>
              <a:t>Pawel Rucki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098827ED-8FCA-4E7D-8EA3-AF25886D2832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4726337" y="2043660"/>
            <a:ext cx="2096541" cy="349088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GB" sz="2000" b="1" dirty="0"/>
              <a:t>Thomas Neitmann</a:t>
            </a:r>
          </a:p>
        </p:txBody>
      </p:sp>
      <p:pic>
        <p:nvPicPr>
          <p:cNvPr id="14" name="Picture Placeholder 23">
            <a:extLst>
              <a:ext uri="{FF2B5EF4-FFF2-40B4-BE49-F238E27FC236}">
                <a16:creationId xmlns:a16="http://schemas.microsoft.com/office/drawing/2014/main" id="{7765EBED-9AAE-459A-A26C-40795D4EE6E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11" b="4111"/>
          <a:stretch/>
        </p:blipFill>
        <p:spPr>
          <a:xfrm>
            <a:off x="7268705" y="2527685"/>
            <a:ext cx="1995821" cy="244541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9525" cap="sq">
            <a:solidFill>
              <a:schemeClr val="tx1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  <p:sp>
        <p:nvSpPr>
          <p:cNvPr id="15" name="Text Placeholder 19">
            <a:extLst>
              <a:ext uri="{FF2B5EF4-FFF2-40B4-BE49-F238E27FC236}">
                <a16:creationId xmlns:a16="http://schemas.microsoft.com/office/drawing/2014/main" id="{FBB521BF-6080-4626-924F-65CA62A5F9F9}"/>
              </a:ext>
            </a:extLst>
          </p:cNvPr>
          <p:cNvSpPr txBox="1">
            <a:spLocks/>
          </p:cNvSpPr>
          <p:nvPr/>
        </p:nvSpPr>
        <p:spPr>
          <a:xfrm>
            <a:off x="7166615" y="1962177"/>
            <a:ext cx="2200003" cy="430571"/>
          </a:xfrm>
          <a:prstGeom prst="rect">
            <a:avLst/>
          </a:prstGeom>
        </p:spPr>
        <p:txBody>
          <a:bodyPr vert="horz" lIns="0" tIns="72000" rIns="0" bIns="72000" rtlCol="0">
            <a:noAutofit/>
          </a:bodyPr>
          <a:lstStyle>
            <a:lvl1pPr marL="0" indent="0" algn="l" defTabSz="1219170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110000"/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7542" indent="0" algn="l" defTabSz="1219170" rtl="0" eaLnBrk="1" latinLnBrk="0" hangingPunct="1"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Font typeface="Arial" panose="020B0604020202020204" pitchFamily="34" charset="0"/>
              <a:buNone/>
              <a:defRPr sz="1067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2pPr>
            <a:lvl3pPr marL="719982" indent="0" algn="l" defTabSz="1219170" rtl="0" eaLnBrk="1" latinLnBrk="0" hangingPunct="1"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Font typeface="Arial" panose="020B0604020202020204" pitchFamily="34" charset="0"/>
              <a:buNone/>
              <a:defRPr sz="1067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3pPr>
            <a:lvl4pPr marL="1081424" indent="0" algn="l" defTabSz="1219170" rtl="0" eaLnBrk="1" latinLnBrk="0" hangingPunct="1"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Font typeface="Arial" panose="020B0604020202020204" pitchFamily="34" charset="0"/>
              <a:buNone/>
              <a:defRPr sz="1067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4pPr>
            <a:lvl5pPr marL="1439964" indent="0" algn="l" defTabSz="1219170" rtl="0" eaLnBrk="1" latinLnBrk="0" hangingPunct="1"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Font typeface="Arial" panose="020B0604020202020204" pitchFamily="34" charset="0"/>
              <a:buNone/>
              <a:defRPr sz="1067" b="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5pPr>
            <a:lvl6pPr marL="2159946" indent="-359991" algn="l" defTabSz="1219170" rtl="0" eaLnBrk="1" latinLnBrk="0" hangingPunct="1"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Font typeface="Arial" panose="020B0604020202020204" pitchFamily="34" charset="0"/>
              <a:buChar char="­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99940" indent="-359991" algn="l" defTabSz="1219170" rtl="0" eaLnBrk="1" latinLnBrk="0" hangingPunct="1"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Font typeface="Arial" panose="020B0604020202020204" pitchFamily="34" charset="0"/>
              <a:buChar char="­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59931" indent="-359991" algn="l" defTabSz="1219170" rtl="0" eaLnBrk="1" latinLnBrk="0" hangingPunct="1"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Font typeface="Arial" panose="020B0604020202020204" pitchFamily="34" charset="0"/>
              <a:buChar char="­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119922" indent="-359991" algn="l" defTabSz="1219170" rtl="0" eaLnBrk="1" latinLnBrk="0" hangingPunct="1">
              <a:spcBef>
                <a:spcPts val="300"/>
              </a:spcBef>
              <a:spcAft>
                <a:spcPts val="300"/>
              </a:spcAft>
              <a:buClr>
                <a:schemeClr val="tx1"/>
              </a:buClr>
              <a:buFont typeface="Arial" panose="020B0604020202020204" pitchFamily="34" charset="0"/>
              <a:buChar char="­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000" b="1" dirty="0"/>
              <a:t>Ellis Hughes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CE0F672-63D5-33E4-C029-8139150EA0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60714" y="2553286"/>
            <a:ext cx="1903241" cy="244541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9525" cap="sq">
            <a:solidFill>
              <a:schemeClr val="tx1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  <p:pic>
        <p:nvPicPr>
          <p:cNvPr id="1026" name="Picture 2" descr="Profile photo of Thomas Neitmann">
            <a:extLst>
              <a:ext uri="{FF2B5EF4-FFF2-40B4-BE49-F238E27FC236}">
                <a16:creationId xmlns:a16="http://schemas.microsoft.com/office/drawing/2014/main" id="{875E115D-1317-E98E-84D5-AE00E59349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14" r="8071"/>
          <a:stretch/>
        </p:blipFill>
        <p:spPr bwMode="auto">
          <a:xfrm>
            <a:off x="4776696" y="2527685"/>
            <a:ext cx="1995821" cy="244541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9525" cap="sq">
            <a:solidFill>
              <a:schemeClr val="tx1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352890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04EA7C0E-98B9-4E6E-8CF9-934D81D1E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Who are you?! 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65738FD8-BEE9-4669-B109-ED15C62856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01161"/>
            <a:ext cx="10515600" cy="4351338"/>
          </a:xfrm>
        </p:spPr>
        <p:txBody>
          <a:bodyPr/>
          <a:lstStyle/>
          <a:p>
            <a:r>
              <a:rPr lang="en-GB" dirty="0"/>
              <a:t>Meet the people around you!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A8F49C6-FCF8-4D3C-9654-8CDA6C2D22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90426-9D2D-4F00-A428-511448A9836C}" type="datetime4">
              <a:rPr lang="en-GB" smtClean="0"/>
              <a:t>14 September 2023</a:t>
            </a:fld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907251-B3FE-49FD-B17E-DDBCD7AF3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F533D-B52E-4A2F-BF72-0ADD2D94BD75}" type="slidenum">
              <a:rPr lang="en-GB" smtClean="0"/>
              <a:pPr/>
              <a:t>7</a:t>
            </a:fld>
            <a:endParaRPr lang="en-GB"/>
          </a:p>
        </p:txBody>
      </p:sp>
      <p:pic>
        <p:nvPicPr>
          <p:cNvPr id="3" name="Picture 2" descr="Magnifying glass and question mark">
            <a:extLst>
              <a:ext uri="{FF2B5EF4-FFF2-40B4-BE49-F238E27FC236}">
                <a16:creationId xmlns:a16="http://schemas.microsoft.com/office/drawing/2014/main" id="{524FA08E-275A-4461-81B6-3E943CC2261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14029" y="2402300"/>
            <a:ext cx="6963940" cy="3917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2857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6458C2E-A42B-177B-E618-A373EBEA78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393688"/>
            <a:ext cx="12192000" cy="2746437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3F8D825-9CF7-474F-9283-5BF9C1C87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Our environment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953A29A-CAB9-4EE2-BF09-78408F6042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56852"/>
            <a:ext cx="10515600" cy="5326581"/>
          </a:xfrm>
        </p:spPr>
        <p:txBody>
          <a:bodyPr vert="horz" wrap="square" lIns="91440" tIns="180000" rIns="91440" bIns="45720" rtlCol="0" anchor="t">
            <a:noAutofit/>
          </a:bodyPr>
          <a:lstStyle/>
          <a:p>
            <a:r>
              <a:rPr lang="en-GB" dirty="0"/>
              <a:t>For consistency, we’ll be working in </a:t>
            </a:r>
            <a:r>
              <a:rPr lang="en-GB" dirty="0">
                <a:hlinkClick r:id="rId4"/>
              </a:rPr>
              <a:t>posit Cloud</a:t>
            </a:r>
            <a:endParaRPr lang="en-GB" dirty="0">
              <a:hlinkClick r:id="rId5"/>
            </a:endParaRPr>
          </a:p>
          <a:p>
            <a:r>
              <a:rPr lang="en-GB" dirty="0"/>
              <a:t>We’ve installed and configured everything for you</a:t>
            </a:r>
            <a:endParaRPr lang="en-GB" dirty="0">
              <a:cs typeface="Calibri"/>
            </a:endParaRP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Following the course, all content from this workshop will be available on </a:t>
            </a:r>
            <a:r>
              <a:rPr lang="en-GB" dirty="0">
                <a:hlinkClick r:id="rId6"/>
              </a:rPr>
              <a:t>GitHub</a:t>
            </a:r>
            <a:r>
              <a:rPr lang="en-GB" dirty="0"/>
              <a:t> </a:t>
            </a:r>
            <a:r>
              <a:rPr lang="en-GB" sz="1400" dirty="0"/>
              <a:t>(</a:t>
            </a:r>
            <a:r>
              <a:rPr lang="en-US" sz="1400" dirty="0">
                <a:latin typeface="Arial"/>
                <a:cs typeface="Arial"/>
              </a:rPr>
              <a:t>https://github.com/posit-conf-2023/r-pharma</a:t>
            </a:r>
            <a:r>
              <a:rPr lang="en-GB" sz="1400" dirty="0">
                <a:cs typeface="Calibri"/>
              </a:rPr>
              <a:t>)</a:t>
            </a:r>
            <a:endParaRPr lang="en-US" dirty="0"/>
          </a:p>
        </p:txBody>
      </p:sp>
      <p:pic>
        <p:nvPicPr>
          <p:cNvPr id="1026" name="Picture 2" descr="RStudio Community Site Assets - meta - Posit Community">
            <a:extLst>
              <a:ext uri="{FF2B5EF4-FFF2-40B4-BE49-F238E27FC236}">
                <a16:creationId xmlns:a16="http://schemas.microsoft.com/office/drawing/2014/main" id="{A2C3FBDA-B225-3164-1F4E-CFABEFE1FB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3412" y="530976"/>
            <a:ext cx="4168588" cy="660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8297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4340A3C-3B17-0E76-CF8A-E17EE467E3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5639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208</TotalTime>
  <Words>392</Words>
  <Application>Microsoft Macintosh PowerPoint</Application>
  <PresentationFormat>Widescreen</PresentationFormat>
  <Paragraphs>91</Paragraphs>
  <Slides>16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Information</vt:lpstr>
      <vt:lpstr>Conduct</vt:lpstr>
      <vt:lpstr>What to expect from this workshop</vt:lpstr>
      <vt:lpstr>Workshop Expectations</vt:lpstr>
      <vt:lpstr>Workshop Instructors</vt:lpstr>
      <vt:lpstr>Who are you?! </vt:lpstr>
      <vt:lpstr>Our environment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 Leveraging and Contributing to The Pharmaverse for Clinical Trial Reporting in R</dc:title>
  <dc:creator>Ellis Hughes</dc:creator>
  <cp:lastModifiedBy>Microsoft Office User</cp:lastModifiedBy>
  <cp:revision>12</cp:revision>
  <dcterms:created xsi:type="dcterms:W3CDTF">2023-09-07T21:22:36Z</dcterms:created>
  <dcterms:modified xsi:type="dcterms:W3CDTF">2023-09-14T15:51:49Z</dcterms:modified>
</cp:coreProperties>
</file>

<file path=docProps/thumbnail.jpeg>
</file>